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78" r:id="rId5"/>
    <p:sldId id="279" r:id="rId6"/>
    <p:sldId id="282" r:id="rId7"/>
    <p:sldId id="284" r:id="rId8"/>
    <p:sldId id="262" r:id="rId9"/>
    <p:sldId id="286" r:id="rId10"/>
    <p:sldId id="287" r:id="rId11"/>
    <p:sldId id="288" r:id="rId12"/>
    <p:sldId id="289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8" autoAdjust="0"/>
    <p:restoredTop sz="94622" autoAdjust="0"/>
  </p:normalViewPr>
  <p:slideViewPr>
    <p:cSldViewPr>
      <p:cViewPr varScale="1">
        <p:scale>
          <a:sx n="68" d="100"/>
          <a:sy n="68" d="100"/>
        </p:scale>
        <p:origin x="126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287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048000"/>
            <a:ext cx="118872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br>
              <a:rPr lang="en-US" sz="11800" b="0" i="0" u="none" strike="noStrike" dirty="0">
                <a:solidFill>
                  <a:srgbClr val="6B6862"/>
                </a:solidFill>
                <a:latin typeface="Pretendard SemiBold"/>
              </a:rPr>
            </a:br>
            <a:r>
              <a:rPr lang="en-US" sz="11800" b="0" i="0" u="none" strike="noStrike" dirty="0" err="1">
                <a:solidFill>
                  <a:srgbClr val="6B6862"/>
                </a:solidFill>
                <a:latin typeface="Pretendard SemiBold"/>
              </a:rPr>
              <a:t>EmberFall</a:t>
            </a:r>
            <a:endParaRPr lang="en-US" sz="11800" b="0" i="0" u="none" strike="noStrike" dirty="0">
              <a:solidFill>
                <a:srgbClr val="6B6862"/>
              </a:solidFill>
              <a:latin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2463800"/>
            <a:ext cx="6921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2025 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종합설계 </a:t>
            </a:r>
            <a:r>
              <a:rPr lang="ko-KR" altLang="en-US" sz="4400" spc="-200" dirty="0">
                <a:solidFill>
                  <a:srgbClr val="6B6862"/>
                </a:solidFill>
                <a:latin typeface="Pretendard Light"/>
              </a:rPr>
              <a:t>중간</a:t>
            </a:r>
            <a:r>
              <a:rPr lang="ko-KR" altLang="en-US" sz="4400" b="0" i="0" u="none" strike="noStrike" spc="-200" dirty="0">
                <a:solidFill>
                  <a:srgbClr val="6B6862"/>
                </a:solidFill>
                <a:latin typeface="Pretendard Light"/>
              </a:rPr>
              <a:t> 발표</a:t>
            </a:r>
            <a:endParaRPr lang="en-US" sz="4400" b="0" i="0" u="none" strike="noStrike" spc="-200" dirty="0">
              <a:solidFill>
                <a:srgbClr val="6B6862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913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SemiBold"/>
              </a:rPr>
              <a:t>2020182009 </a:t>
            </a:r>
            <a:r>
              <a:rPr lang="ko-KR" altLang="en-US" sz="2000" b="0" i="0" u="none" strike="noStrike" dirty="0">
                <a:solidFill>
                  <a:srgbClr val="807C74"/>
                </a:solidFill>
                <a:latin typeface="Pretendard SemiBold"/>
              </a:rPr>
              <a:t>김승범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 2020180006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김성준 </a:t>
            </a:r>
            <a:r>
              <a:rPr lang="en-US" altLang="ko-KR" sz="2000" dirty="0">
                <a:solidFill>
                  <a:srgbClr val="807C74"/>
                </a:solidFill>
                <a:latin typeface="Pretendard SemiBold"/>
              </a:rPr>
              <a:t>2022180051 </a:t>
            </a:r>
            <a:r>
              <a:rPr lang="ko-KR" altLang="en-US" sz="2000" dirty="0">
                <a:solidFill>
                  <a:srgbClr val="807C74"/>
                </a:solidFill>
                <a:latin typeface="Pretendard SemiBold"/>
              </a:rPr>
              <a:t>정영기</a:t>
            </a:r>
            <a:endParaRPr lang="en-US" sz="2000" b="0" i="0" u="none" strike="noStrike" dirty="0">
              <a:solidFill>
                <a:srgbClr val="807C74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11400" y="1422400"/>
            <a:ext cx="1371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807C74"/>
                </a:solidFill>
                <a:latin typeface="Pretendard Extra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70329-1B53-AE45-0C92-821A11D6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D2518-BE6F-6F16-133B-EF483514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B5475B-D207-6AB4-BDFF-E1BEB02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0D3B0-65D4-F3F9-512D-F981D975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9EADC0-F319-918B-F851-CEC00EC69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40DC23-A640-52BE-5F68-EE4F026D1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E1F3036-0F98-477B-1AFB-614B48CA763E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6.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문제 및 보완책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A1C602-4FAA-2CEF-5D68-7DA540DA83A2}"/>
              </a:ext>
            </a:extLst>
          </p:cNvPr>
          <p:cNvGrpSpPr/>
          <p:nvPr/>
        </p:nvGrpSpPr>
        <p:grpSpPr>
          <a:xfrm>
            <a:off x="1652037" y="3797430"/>
            <a:ext cx="15030450" cy="1117600"/>
            <a:chOff x="1638300" y="3225800"/>
            <a:chExt cx="15030450" cy="111760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E67B9E6A-F3A9-B098-5A94-3B5BAA20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ABDB1C4-8B57-167A-3450-C7E9C65E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699E941D-5CE3-E8D7-81AE-4EFA9CDFE469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클라이언트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8F4D469-C4BA-B28D-B3F3-53FA0F2EACF1}"/>
                </a:ext>
              </a:extLst>
            </p:cNvPr>
            <p:cNvSpPr txBox="1"/>
            <p:nvPr/>
          </p:nvSpPr>
          <p:spPr>
            <a:xfrm>
              <a:off x="5473700" y="3556000"/>
              <a:ext cx="111950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잔디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구현 과정에 있어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기하 </a:t>
              </a:r>
              <a:r>
                <a:rPr lang="ko-KR" altLang="en-US" sz="2000" spc="-200" dirty="0" err="1">
                  <a:solidFill>
                    <a:srgbClr val="6B6862"/>
                  </a:solidFill>
                  <a:latin typeface="Pretendard Regular"/>
                </a:rPr>
                <a:t>셰이더를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 사용했을 때 프레임 드랍 현상 발생 </a:t>
              </a:r>
              <a:r>
                <a:rPr kumimoji="0" 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  <a:endParaRPr lang="en-US" sz="2000" spc="-200" dirty="0">
                <a:solidFill>
                  <a:srgbClr val="6B6862"/>
                </a:solidFill>
                <a:latin typeface="Pretendard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보완책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 Mesh Shader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를 사용한 잔디 오브젝트 구현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B01FC2-D1CA-D47E-D60A-DF4C47B75ABF}"/>
              </a:ext>
            </a:extLst>
          </p:cNvPr>
          <p:cNvGrpSpPr/>
          <p:nvPr/>
        </p:nvGrpSpPr>
        <p:grpSpPr>
          <a:xfrm>
            <a:off x="1631950" y="6743700"/>
            <a:ext cx="16529050" cy="1117600"/>
            <a:chOff x="1638300" y="5778500"/>
            <a:chExt cx="16529050" cy="111760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D00C66AB-4098-4B6E-64F1-1BB0CD58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7">
              <a:extLst>
                <a:ext uri="{FF2B5EF4-FFF2-40B4-BE49-F238E27FC236}">
                  <a16:creationId xmlns:a16="http://schemas.microsoft.com/office/drawing/2014/main" id="{CF303EB8-7256-F7F1-348D-FE45F969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D69BCA8-D3F6-EB50-C73C-7EBF7B1231E3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A4FBCD6B-7A5E-A6A9-7B84-8E3414CA5B88}"/>
                </a:ext>
              </a:extLst>
            </p:cNvPr>
            <p:cNvSpPr txBox="1"/>
            <p:nvPr/>
          </p:nvSpPr>
          <p:spPr>
            <a:xfrm>
              <a:off x="5473700" y="6108700"/>
              <a:ext cx="1269365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문제점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오브젝트가 일정 주기마다 업데이트 됨에 따라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클라이언트에서 순간이동 하는 현상 발생 </a:t>
              </a:r>
              <a:r>
                <a:rPr kumimoji="0" lang="en-US" altLang="ko-KR" sz="20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보완책 </a:t>
              </a:r>
              <a:r>
                <a:rPr lang="en-US" altLang="ko-KR" sz="2000" spc="-200" dirty="0">
                  <a:solidFill>
                    <a:srgbClr val="6B6862"/>
                  </a:solidFill>
                  <a:latin typeface="Pretendard Regular"/>
                </a:rPr>
                <a:t>:  </a:t>
              </a:r>
              <a:r>
                <a:rPr lang="ko-KR" altLang="en-US" sz="2000" spc="-200" dirty="0">
                  <a:solidFill>
                    <a:srgbClr val="6B6862"/>
                  </a:solidFill>
                  <a:latin typeface="Pretendard Regular"/>
                </a:rPr>
                <a:t>클라이언트에서 그 사이를 보간 하도록 구현 </a:t>
              </a:r>
              <a:endParaRPr kumimoji="0" lang="en-US" sz="2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B6066-878C-A56D-151C-A692C72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7077B5-3843-43B0-C6BA-7BCF8261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6D7F0C-1CEC-C31B-7E9C-02EBA48F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2E07B1-11CA-E208-73E7-3498503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05432F-F05F-76F0-F14B-9BCD4046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96A555-0798-012D-DD19-321660DA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697DDC0-9EF5-6E0B-108E-839583424E66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7.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향후 개발 일정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B1499AE-E0A7-0FC0-3098-E32F52AEA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79"/>
              </p:ext>
            </p:extLst>
          </p:nvPr>
        </p:nvGraphicFramePr>
        <p:xfrm>
          <a:off x="1638300" y="2781300"/>
          <a:ext cx="15024099" cy="574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451308823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536684986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4243302248"/>
                    </a:ext>
                  </a:extLst>
                </a:gridCol>
                <a:gridCol w="7213599">
                  <a:extLst>
                    <a:ext uri="{9D8B030D-6E8A-4147-A177-3AD203B41FA5}">
                      <a16:colId xmlns:a16="http://schemas.microsoft.com/office/drawing/2014/main" val="1044549670"/>
                    </a:ext>
                  </a:extLst>
                </a:gridCol>
              </a:tblGrid>
              <a:tr h="14351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909997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미니맵</a:t>
                      </a:r>
                      <a:r>
                        <a:rPr lang="ko-KR" altLang="en-US" dirty="0"/>
                        <a:t> 등 나머지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작업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스테이지 맵 구현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그림자 최적화</a:t>
                      </a:r>
                      <a:r>
                        <a:rPr lang="en-US" altLang="ko-KR" dirty="0"/>
                        <a:t>, SSAO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구현 마무리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확장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59133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오브젝트 사양 변경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모션 </a:t>
                      </a:r>
                      <a:r>
                        <a:rPr lang="ko-KR" altLang="en-US" dirty="0" err="1"/>
                        <a:t>블러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채팅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보강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825229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톤 매핑 등 후처리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마무리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E5055-3C57-8D8C-FF36-B936E70D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D2FAB-89A9-FF81-035A-69D3A4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ED2D94-62BB-3413-8E0B-25B445F1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6D962-AC43-9753-11DD-4CA64BFC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CCADBD-9502-DF21-88AA-D9D6173F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B498C-63A3-A473-EC6C-3D7B8708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790B18-554E-E461-F839-C692761AD531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8.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데모 시연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07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3345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8900" b="1" spc="-200" dirty="0">
                <a:solidFill>
                  <a:srgbClr val="6B6862"/>
                </a:solidFill>
                <a:latin typeface="Pretendard SemiBold"/>
              </a:rPr>
              <a:t>Contents</a:t>
            </a:r>
            <a:endParaRPr lang="en-US" sz="8900" b="1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A328D-3651-62BD-AAA0-08994257B117}"/>
              </a:ext>
            </a:extLst>
          </p:cNvPr>
          <p:cNvGrpSpPr/>
          <p:nvPr/>
        </p:nvGrpSpPr>
        <p:grpSpPr>
          <a:xfrm>
            <a:off x="4114800" y="4000500"/>
            <a:ext cx="4508500" cy="3651251"/>
            <a:chOff x="4114800" y="4000500"/>
            <a:chExt cx="4508500" cy="3651251"/>
          </a:xfrm>
        </p:grpSpPr>
        <p:sp>
          <p:nvSpPr>
            <p:cNvPr id="5" name="TextBox 5"/>
            <p:cNvSpPr txBox="1"/>
            <p:nvPr/>
          </p:nvSpPr>
          <p:spPr>
            <a:xfrm>
              <a:off x="5016500" y="4025900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개요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14800" y="40005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01.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16500" y="5052484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게임 조작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114800" y="503555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02.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16500" y="6079068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기술 요소와 중점 연구 분야 </a:t>
              </a:r>
              <a:r>
                <a:rPr lang="ko-KR" altLang="en-US" sz="2300" b="0" i="0" u="none" strike="noStrike" spc="-100" dirty="0">
                  <a:solidFill>
                    <a:srgbClr val="6B6862"/>
                  </a:solidFill>
                  <a:latin typeface="Pretendard Regular"/>
                </a:rPr>
                <a:t>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14800" y="6070600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03.</a:t>
              </a: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12F066C3-A67E-0D04-CDC2-7F7A8215FB8C}"/>
                </a:ext>
              </a:extLst>
            </p:cNvPr>
            <p:cNvSpPr txBox="1"/>
            <p:nvPr/>
          </p:nvSpPr>
          <p:spPr>
            <a:xfrm>
              <a:off x="5016500" y="7105651"/>
              <a:ext cx="3606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Regular"/>
                </a:rPr>
                <a:t>구성원 역할 분담 </a:t>
              </a:r>
              <a:endParaRPr lang="en-US" sz="2300" b="0" i="0" u="none" strike="noStrike" spc="-100" dirty="0">
                <a:solidFill>
                  <a:srgbClr val="6B6862"/>
                </a:solidFill>
                <a:latin typeface="Pretendard Regular"/>
              </a:endParaRP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B953835E-A5F6-A397-3736-75AB4A9557D3}"/>
                </a:ext>
              </a:extLst>
            </p:cNvPr>
            <p:cNvSpPr txBox="1"/>
            <p:nvPr/>
          </p:nvSpPr>
          <p:spPr>
            <a:xfrm>
              <a:off x="4114800" y="7105651"/>
              <a:ext cx="7366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en-US" sz="3100" b="0" i="0" u="none" strike="noStrike" spc="-100" dirty="0">
                  <a:solidFill>
                    <a:srgbClr val="6B6862"/>
                  </a:solidFill>
                  <a:latin typeface="Pretendard Bold"/>
                </a:rPr>
                <a:t>04.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97A018-00A3-155F-B634-025934B05190}"/>
              </a:ext>
            </a:extLst>
          </p:cNvPr>
          <p:cNvGrpSpPr/>
          <p:nvPr/>
        </p:nvGrpSpPr>
        <p:grpSpPr>
          <a:xfrm>
            <a:off x="9664702" y="4016986"/>
            <a:ext cx="4538589" cy="3618278"/>
            <a:chOff x="9664702" y="4009231"/>
            <a:chExt cx="4538589" cy="361827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76D39D0-18D2-F3EE-2F0D-012CDE8E0482}"/>
                </a:ext>
              </a:extLst>
            </p:cNvPr>
            <p:cNvGrpSpPr/>
            <p:nvPr/>
          </p:nvGrpSpPr>
          <p:grpSpPr>
            <a:xfrm>
              <a:off x="9669391" y="4009231"/>
              <a:ext cx="4533900" cy="547688"/>
              <a:chOff x="9626600" y="3998912"/>
              <a:chExt cx="4533900" cy="547688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10553700" y="3998912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개발 내용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9626600" y="4000500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05.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6F8682-790F-C3DE-FF96-0138C9E25149}"/>
                </a:ext>
              </a:extLst>
            </p:cNvPr>
            <p:cNvGrpSpPr/>
            <p:nvPr/>
          </p:nvGrpSpPr>
          <p:grpSpPr>
            <a:xfrm>
              <a:off x="9677402" y="5038627"/>
              <a:ext cx="4495798" cy="546100"/>
              <a:chOff x="9664702" y="5518150"/>
              <a:chExt cx="4495798" cy="546100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10553700" y="5524500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문제 및 보완책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9664702" y="5518150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06.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58DF093-7607-EC8E-1362-482F12E40DB7}"/>
                </a:ext>
              </a:extLst>
            </p:cNvPr>
            <p:cNvGrpSpPr/>
            <p:nvPr/>
          </p:nvGrpSpPr>
          <p:grpSpPr>
            <a:xfrm>
              <a:off x="9677402" y="6066368"/>
              <a:ext cx="4508498" cy="546100"/>
              <a:chOff x="9664702" y="7137401"/>
              <a:chExt cx="4508498" cy="546100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10566400" y="7137401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ko-KR" altLang="en-US" sz="2300" b="0" i="0" u="none" strike="noStrike" spc="-100" dirty="0">
                    <a:solidFill>
                      <a:srgbClr val="6B6862"/>
                    </a:solidFill>
                    <a:latin typeface="Pretendard Regular"/>
                  </a:rPr>
                  <a:t>향후 개발 일정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9664702" y="7137401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07.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2903C9-0993-1F86-84CD-6050BED4D66F}"/>
                </a:ext>
              </a:extLst>
            </p:cNvPr>
            <p:cNvGrpSpPr/>
            <p:nvPr/>
          </p:nvGrpSpPr>
          <p:grpSpPr>
            <a:xfrm>
              <a:off x="9664702" y="7081409"/>
              <a:ext cx="4508498" cy="546100"/>
              <a:chOff x="9664702" y="7137401"/>
              <a:chExt cx="4508498" cy="546100"/>
            </a:xfrm>
          </p:grpSpPr>
          <p:sp>
            <p:nvSpPr>
              <p:cNvPr id="10" name="TextBox 19">
                <a:extLst>
                  <a:ext uri="{FF2B5EF4-FFF2-40B4-BE49-F238E27FC236}">
                    <a16:creationId xmlns:a16="http://schemas.microsoft.com/office/drawing/2014/main" id="{C5D840E1-3E57-53B1-0443-8165C3AEAC43}"/>
                  </a:ext>
                </a:extLst>
              </p:cNvPr>
              <p:cNvSpPr txBox="1"/>
              <p:nvPr/>
            </p:nvSpPr>
            <p:spPr>
              <a:xfrm>
                <a:off x="10566400" y="7137401"/>
                <a:ext cx="36068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7899"/>
                  </a:lnSpc>
                </a:pPr>
                <a:r>
                  <a:rPr lang="en-US" sz="2300" spc="-100" dirty="0">
                    <a:solidFill>
                      <a:srgbClr val="6B6862"/>
                    </a:solidFill>
                    <a:latin typeface="Pretendard Regular"/>
                  </a:rPr>
                  <a:t>DEMO</a:t>
                </a:r>
                <a:r>
                  <a:rPr lang="ko-KR" altLang="en-US" sz="2300" spc="-100" dirty="0">
                    <a:solidFill>
                      <a:srgbClr val="6B6862"/>
                    </a:solidFill>
                    <a:latin typeface="Pretendard Regular"/>
                  </a:rPr>
                  <a:t> 시연</a:t>
                </a:r>
                <a:endParaRPr lang="en-US" sz="2300" b="0" i="0" u="none" strike="noStrike" spc="-100" dirty="0">
                  <a:solidFill>
                    <a:srgbClr val="6B6862"/>
                  </a:solidFill>
                  <a:latin typeface="Pretendard Regular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3263DCA5-8EC0-36F8-2E6C-421CAF3FCA91}"/>
                  </a:ext>
                </a:extLst>
              </p:cNvPr>
              <p:cNvSpPr txBox="1"/>
              <p:nvPr/>
            </p:nvSpPr>
            <p:spPr>
              <a:xfrm>
                <a:off x="9664702" y="7137401"/>
                <a:ext cx="736600" cy="546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4660"/>
                  </a:lnSpc>
                </a:pPr>
                <a:r>
                  <a:rPr lang="en-US" sz="3100" b="0" i="0" u="none" strike="noStrike" spc="-100" dirty="0">
                    <a:solidFill>
                      <a:srgbClr val="6B6862"/>
                    </a:solidFill>
                    <a:latin typeface="Pretendard Bold"/>
                  </a:rPr>
                  <a:t>08.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1. </a:t>
            </a:r>
            <a:r>
              <a:rPr lang="ko-KR" altLang="en-US" sz="6000" b="0" i="0" u="none" strike="noStrike" spc="-200" dirty="0">
                <a:solidFill>
                  <a:srgbClr val="6B6862"/>
                </a:solidFill>
                <a:latin typeface="Pretendard SemiBold"/>
              </a:rPr>
              <a:t>개요 </a:t>
            </a:r>
            <a:r>
              <a:rPr lang="en-US" altLang="ko-KR" sz="3200" b="0" i="0" u="none" strike="noStrike" spc="-200" dirty="0">
                <a:solidFill>
                  <a:srgbClr val="6B6862"/>
                </a:solidFill>
                <a:latin typeface="Pretendard SemiBold"/>
              </a:rPr>
              <a:t>–</a:t>
            </a:r>
            <a:r>
              <a:rPr lang="en-US" altLang="ko-KR" sz="6000" b="0" i="0" u="none" strike="noStrike" spc="-200" dirty="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altLang="en-US" sz="3200" b="0" i="0" u="none" strike="noStrike" spc="-200" dirty="0">
                <a:solidFill>
                  <a:srgbClr val="6B6862"/>
                </a:solidFill>
                <a:latin typeface="Pretendard SemiBold"/>
              </a:rPr>
              <a:t>게임 소개 </a:t>
            </a:r>
            <a:endParaRPr lang="en-US" sz="3200" b="0" i="0" u="none" strike="noStrike" spc="-200" dirty="0">
              <a:solidFill>
                <a:srgbClr val="6B6862"/>
              </a:solidFill>
              <a:latin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E2A3A-3C2C-B99F-0111-FE573E230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2790560"/>
            <a:ext cx="9154090" cy="53057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D0C100-41ED-E894-910B-E4E16C80A0E3}"/>
              </a:ext>
            </a:extLst>
          </p:cNvPr>
          <p:cNvGrpSpPr/>
          <p:nvPr/>
        </p:nvGrpSpPr>
        <p:grpSpPr>
          <a:xfrm>
            <a:off x="11084823" y="3841257"/>
            <a:ext cx="5983977" cy="736600"/>
            <a:chOff x="1638300" y="3225800"/>
            <a:chExt cx="15024100" cy="111760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6F3E13F-4C61-F350-AE62-8864102DF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32510B1C-6270-3790-D26B-0AD0695F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B087D47-B530-0217-3F19-BD78286EFE26}"/>
                </a:ext>
              </a:extLst>
            </p:cNvPr>
            <p:cNvSpPr txBox="1"/>
            <p:nvPr/>
          </p:nvSpPr>
          <p:spPr>
            <a:xfrm>
              <a:off x="2387464" y="3610176"/>
              <a:ext cx="21463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장르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612DC0A8-35FA-1864-E56A-463CD66FC5CD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3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인칭 멀티플레이 협동 액션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3337FE-3823-A85A-6F78-AAF9E8513DB3}"/>
              </a:ext>
            </a:extLst>
          </p:cNvPr>
          <p:cNvGrpSpPr/>
          <p:nvPr/>
        </p:nvGrpSpPr>
        <p:grpSpPr>
          <a:xfrm>
            <a:off x="11084823" y="4984750"/>
            <a:ext cx="5983977" cy="736600"/>
            <a:chOff x="1638300" y="3225800"/>
            <a:chExt cx="15024100" cy="1117601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0B799F68-F030-E36F-5E43-7B672113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741AD4A5-5F2D-713E-6A43-DD157B3B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1"/>
              <a:ext cx="3695699" cy="1117600"/>
            </a:xfrm>
            <a:prstGeom prst="rect">
              <a:avLst/>
            </a:prstGeom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6D84308-A80E-DF16-9C37-B902AFEA9A78}"/>
                </a:ext>
              </a:extLst>
            </p:cNvPr>
            <p:cNvSpPr txBox="1"/>
            <p:nvPr/>
          </p:nvSpPr>
          <p:spPr>
            <a:xfrm>
              <a:off x="2438399" y="3614026"/>
              <a:ext cx="2146300" cy="457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플레이타임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615628AB-72C0-7919-1D5F-53446103734C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5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 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~ 8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분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0A6398-16B4-382D-5DF4-60FF76061DA5}"/>
              </a:ext>
            </a:extLst>
          </p:cNvPr>
          <p:cNvGrpSpPr/>
          <p:nvPr/>
        </p:nvGrpSpPr>
        <p:grpSpPr>
          <a:xfrm>
            <a:off x="11084823" y="6128242"/>
            <a:ext cx="5983977" cy="736600"/>
            <a:chOff x="1638300" y="3225800"/>
            <a:chExt cx="15024100" cy="1117602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2F3C2E-9F52-D0F6-BC96-F8390BA8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86B858BB-7B45-6EAC-1F6C-F7FEE7C3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" y="3225803"/>
              <a:ext cx="3695699" cy="1117599"/>
            </a:xfrm>
            <a:prstGeom prst="rect">
              <a:avLst/>
            </a:prstGeom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EF964FA-6BF8-0AD5-18A2-18310DCFF01D}"/>
                </a:ext>
              </a:extLst>
            </p:cNvPr>
            <p:cNvSpPr txBox="1"/>
            <p:nvPr/>
          </p:nvSpPr>
          <p:spPr>
            <a:xfrm>
              <a:off x="2057397" y="3555999"/>
              <a:ext cx="2857500" cy="457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spc="-100" dirty="0">
                  <a:solidFill>
                    <a:srgbClr val="FFFFFF"/>
                  </a:solidFill>
                  <a:latin typeface="Pretendard Medium"/>
                </a:rPr>
                <a:t>플레이 인원</a:t>
              </a:r>
              <a:endPara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E5ABAE4-D2CC-FF64-7E0D-E43A8401F92B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최소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2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 최대 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5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인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게임 진행 흐름도 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18A74-FF6D-4704-28B6-46F413E38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15" y="2476500"/>
            <a:ext cx="5100469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64394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2.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게임 조작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24DC2-80BF-CA32-3CA3-13553196DF92}"/>
              </a:ext>
            </a:extLst>
          </p:cNvPr>
          <p:cNvGrpSpPr/>
          <p:nvPr/>
        </p:nvGrpSpPr>
        <p:grpSpPr>
          <a:xfrm>
            <a:off x="2592613" y="2734628"/>
            <a:ext cx="13115473" cy="6291437"/>
            <a:chOff x="1957352" y="2741148"/>
            <a:chExt cx="13115473" cy="629143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D0A1AC-467A-8A8E-1E0A-E631C64EB347}"/>
                </a:ext>
              </a:extLst>
            </p:cNvPr>
            <p:cNvGrpSpPr/>
            <p:nvPr/>
          </p:nvGrpSpPr>
          <p:grpSpPr>
            <a:xfrm>
              <a:off x="2634445" y="3718323"/>
              <a:ext cx="12438380" cy="5314262"/>
              <a:chOff x="3258820" y="3784018"/>
              <a:chExt cx="12438380" cy="531426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52674F-AA00-2A3E-F490-3A3AD32D791D}"/>
                  </a:ext>
                </a:extLst>
              </p:cNvPr>
              <p:cNvGrpSpPr/>
              <p:nvPr/>
            </p:nvGrpSpPr>
            <p:grpSpPr>
              <a:xfrm>
                <a:off x="12877800" y="3784018"/>
                <a:ext cx="2819400" cy="4498688"/>
                <a:chOff x="12877800" y="3784018"/>
                <a:chExt cx="2819400" cy="4498688"/>
              </a:xfrm>
            </p:grpSpPr>
            <p:pic>
              <p:nvPicPr>
                <p:cNvPr id="27" name="Picture 6" descr="Buy Logitech M90 Wired Mouse Best Price in India on Thevaluestore.in">
                  <a:extLst>
                    <a:ext uri="{FF2B5EF4-FFF2-40B4-BE49-F238E27FC236}">
                      <a16:creationId xmlns:a16="http://schemas.microsoft.com/office/drawing/2014/main" id="{22F152F1-47AE-FFBE-CA00-2C0776C585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000" b="94600" l="10000" r="90000">
                              <a14:foregroundMark x1="32500" y1="11300" x2="52600" y2="9000"/>
                              <a14:foregroundMark x1="52600" y1="9000" x2="61200" y2="11000"/>
                              <a14:foregroundMark x1="34400" y1="90400" x2="52700" y2="96500"/>
                              <a14:foregroundMark x1="52700" y1="96500" x2="62400" y2="91400"/>
                              <a14:foregroundMark x1="62400" y1="91400" x2="65000" y2="88600"/>
                              <a14:foregroundMark x1="40100" y1="93600" x2="52000" y2="97300"/>
                              <a14:foregroundMark x1="52000" y1="97300" x2="57200" y2="94600"/>
                              <a14:foregroundMark x1="57200" y1="94600" x2="58000" y2="93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77800" y="3784018"/>
                  <a:ext cx="2819400" cy="2819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5F0E4BF-A123-C61D-2DBD-168BB57FE80B}"/>
                    </a:ext>
                  </a:extLst>
                </p:cNvPr>
                <p:cNvSpPr/>
                <p:nvPr/>
              </p:nvSpPr>
              <p:spPr>
                <a:xfrm>
                  <a:off x="13677900" y="3975100"/>
                  <a:ext cx="609600" cy="1219200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B5C270C7-CB34-CAAD-D4B4-A75DE30F3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82700" y="5193718"/>
                  <a:ext cx="0" cy="2388182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606A81-2ABD-2F9D-7429-6A27B9AA330F}"/>
                    </a:ext>
                  </a:extLst>
                </p:cNvPr>
                <p:cNvSpPr txBox="1"/>
                <p:nvPr/>
              </p:nvSpPr>
              <p:spPr>
                <a:xfrm>
                  <a:off x="13171420" y="7636375"/>
                  <a:ext cx="1622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마우스 </a:t>
                  </a:r>
                  <a:r>
                    <a:rPr lang="ko-KR" altLang="en-US" dirty="0" err="1"/>
                    <a:t>좌클릭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공격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AA490F6-DE01-7F2B-5EBC-C40CD79FB460}"/>
                  </a:ext>
                </a:extLst>
              </p:cNvPr>
              <p:cNvGrpSpPr/>
              <p:nvPr/>
            </p:nvGrpSpPr>
            <p:grpSpPr>
              <a:xfrm>
                <a:off x="3258820" y="4012216"/>
                <a:ext cx="8303260" cy="5086064"/>
                <a:chOff x="1968500" y="3962981"/>
                <a:chExt cx="8303260" cy="50860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A49141-9970-C7F1-1AFA-95A60509216C}"/>
                    </a:ext>
                  </a:extLst>
                </p:cNvPr>
                <p:cNvSpPr txBox="1"/>
                <p:nvPr/>
              </p:nvSpPr>
              <p:spPr>
                <a:xfrm>
                  <a:off x="2762805" y="7778234"/>
                  <a:ext cx="10275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W, S, A,D</a:t>
                  </a:r>
                </a:p>
                <a:p>
                  <a:pPr algn="ctr"/>
                  <a:r>
                    <a:rPr lang="ko-KR" altLang="en-US" dirty="0"/>
                    <a:t>이동</a:t>
                  </a:r>
                  <a:endParaRPr lang="en-US" altLang="ko-KR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3C02AE-7ECF-ED29-7071-7C26E05510AB}"/>
                    </a:ext>
                  </a:extLst>
                </p:cNvPr>
                <p:cNvSpPr txBox="1"/>
                <p:nvPr/>
              </p:nvSpPr>
              <p:spPr>
                <a:xfrm>
                  <a:off x="3495974" y="8402714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F</a:t>
                  </a:r>
                </a:p>
                <a:p>
                  <a:pPr algn="ctr"/>
                  <a:r>
                    <a:rPr lang="ko-KR" altLang="en-US" dirty="0"/>
                    <a:t>상호 작용</a:t>
                  </a: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6D1152D-C9CB-35A0-90E3-648D87DD4161}"/>
                    </a:ext>
                  </a:extLst>
                </p:cNvPr>
                <p:cNvGrpSpPr/>
                <p:nvPr/>
              </p:nvGrpSpPr>
              <p:grpSpPr>
                <a:xfrm>
                  <a:off x="1968500" y="3962981"/>
                  <a:ext cx="8303260" cy="4478808"/>
                  <a:chOff x="1968500" y="3962981"/>
                  <a:chExt cx="8303260" cy="4478808"/>
                </a:xfrm>
              </p:grpSpPr>
              <p:pic>
                <p:nvPicPr>
                  <p:cNvPr id="15" name="Picture 4" descr="Amazon.in: Buy Zebronics ZEB-KM2100 Multimedia USB Keyboard Comes with 114  Keys Including 12 Dedicated Multimedia Keys &amp; with Rupee Key Online at Low  ...">
                    <a:extLst>
                      <a:ext uri="{FF2B5EF4-FFF2-40B4-BE49-F238E27FC236}">
                        <a16:creationId xmlns:a16="http://schemas.microsoft.com/office/drawing/2014/main" id="{1A2C0400-CB33-536C-C599-E49853DE41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8500" y="3962981"/>
                    <a:ext cx="8303260" cy="264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7268EC-7EA7-BD27-E971-3E6E646E1811}"/>
                      </a:ext>
                    </a:extLst>
                  </p:cNvPr>
                  <p:cNvSpPr/>
                  <p:nvPr/>
                </p:nvSpPr>
                <p:spPr>
                  <a:xfrm>
                    <a:off x="2667000" y="5372100"/>
                    <a:ext cx="12192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48D356D1-DD51-CFFE-587F-EC8FEFF54CF5}"/>
                      </a:ext>
                    </a:extLst>
                  </p:cNvPr>
                  <p:cNvSpPr/>
                  <p:nvPr/>
                </p:nvSpPr>
                <p:spPr>
                  <a:xfrm>
                    <a:off x="2971800" y="501650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7EA0E732-3363-9A8A-327A-1DE9E448FE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276600" y="5753100"/>
                    <a:ext cx="0" cy="2057400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4EF1929-1671-3D8C-E10F-EA4C3AB89518}"/>
                      </a:ext>
                    </a:extLst>
                  </p:cNvPr>
                  <p:cNvSpPr/>
                  <p:nvPr/>
                </p:nvSpPr>
                <p:spPr>
                  <a:xfrm>
                    <a:off x="3873500" y="5365260"/>
                    <a:ext cx="381000" cy="381000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4836B388-81B9-AA86-FA16-4E9FE222AA7F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H="1" flipV="1">
                    <a:off x="4064000" y="5746260"/>
                    <a:ext cx="24843" cy="2695529"/>
                  </a:xfrm>
                  <a:prstGeom prst="straightConnector1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99F76-8B55-F331-2D39-FF3B50B89D8E}"/>
                </a:ext>
              </a:extLst>
            </p:cNvPr>
            <p:cNvSpPr/>
            <p:nvPr/>
          </p:nvSpPr>
          <p:spPr>
            <a:xfrm>
              <a:off x="2691595" y="5020073"/>
              <a:ext cx="53213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33F90E1-5650-377D-4920-9DBF9757E9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3390900"/>
              <a:ext cx="0" cy="160914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898C7-802C-E234-4607-7D0552D92641}"/>
                </a:ext>
              </a:extLst>
            </p:cNvPr>
            <p:cNvSpPr txBox="1"/>
            <p:nvPr/>
          </p:nvSpPr>
          <p:spPr>
            <a:xfrm>
              <a:off x="1957352" y="2741149"/>
              <a:ext cx="2137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Tab</a:t>
              </a:r>
            </a:p>
            <a:p>
              <a:r>
                <a:rPr lang="ko-KR" altLang="en-US" dirty="0"/>
                <a:t>사용할 아이템 전환</a:t>
              </a:r>
              <a:endParaRPr lang="en-US" altLang="ko-KR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920434-CB55-87D0-C443-455BC458DE6C}"/>
                </a:ext>
              </a:extLst>
            </p:cNvPr>
            <p:cNvSpPr/>
            <p:nvPr/>
          </p:nvSpPr>
          <p:spPr>
            <a:xfrm>
              <a:off x="4425145" y="4987340"/>
              <a:ext cx="381000" cy="381000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51D8F-A80D-1196-951B-A5B95228ECB7}"/>
                </a:ext>
              </a:extLst>
            </p:cNvPr>
            <p:cNvSpPr txBox="1"/>
            <p:nvPr/>
          </p:nvSpPr>
          <p:spPr>
            <a:xfrm>
              <a:off x="4626950" y="2741148"/>
              <a:ext cx="1391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R</a:t>
              </a:r>
            </a:p>
            <a:p>
              <a:pPr algn="ctr"/>
              <a:r>
                <a:rPr lang="ko-KR" altLang="en-US" dirty="0"/>
                <a:t>아이템 사용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678153C-7B8B-91A7-C7E6-9917A9979E2F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 flipH="1">
              <a:off x="4615645" y="3387479"/>
              <a:ext cx="707169" cy="159986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3. </a:t>
            </a:r>
            <a:r>
              <a:rPr lang="ko-KR" altLang="en-US" sz="6000" spc="-200" dirty="0">
                <a:solidFill>
                  <a:srgbClr val="6B6862"/>
                </a:solidFill>
                <a:latin typeface="Pretendard SemiBold"/>
              </a:rPr>
              <a:t>기술 요소와 중점 연구 분야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847C49-D7AF-C5FE-385D-FB37FDBCC7D5}"/>
              </a:ext>
            </a:extLst>
          </p:cNvPr>
          <p:cNvGrpSpPr/>
          <p:nvPr/>
        </p:nvGrpSpPr>
        <p:grpSpPr>
          <a:xfrm>
            <a:off x="1631950" y="3238500"/>
            <a:ext cx="15024100" cy="1117600"/>
            <a:chOff x="1638300" y="3225800"/>
            <a:chExt cx="15024100" cy="111760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F943F3C-2E56-0C69-66A3-7CA584E4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3225800"/>
              <a:ext cx="14693900" cy="1117600"/>
            </a:xfrm>
            <a:prstGeom prst="rect">
              <a:avLst/>
            </a:prstGeom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7C9D1345-F7F9-4780-14CA-BD327A44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3225800"/>
              <a:ext cx="3695700" cy="1117600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40D66AC-41CD-492B-03F5-56A8B70126D3}"/>
                </a:ext>
              </a:extLst>
            </p:cNvPr>
            <p:cNvSpPr txBox="1"/>
            <p:nvPr/>
          </p:nvSpPr>
          <p:spPr>
            <a:xfrm>
              <a:off x="2413000" y="35560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100" dirty="0">
                  <a:solidFill>
                    <a:srgbClr val="FFFFFF"/>
                  </a:solidFill>
                  <a:latin typeface="Pretendard Medium"/>
                </a:rPr>
                <a:t>3D</a:t>
              </a:r>
              <a:r>
                <a:rPr lang="ko-KR" altLang="en-US" sz="2500" spc="-100" dirty="0">
                  <a:solidFill>
                    <a:srgbClr val="FFFFFF"/>
                  </a:solidFill>
                  <a:latin typeface="Pretendard Medium"/>
                </a:rPr>
                <a:t> 애니메이션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32730AB0-8D48-5147-188F-ED8402C01E75}"/>
                </a:ext>
              </a:extLst>
            </p:cNvPr>
            <p:cNvSpPr txBox="1"/>
            <p:nvPr/>
          </p:nvSpPr>
          <p:spPr>
            <a:xfrm>
              <a:off x="5943600" y="35560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스켈레톤 애니메이션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kumimoji="0" lang="ko-KR" altLang="en-US" sz="2500" b="0" i="0" u="none" strike="noStrike" kern="1200" cap="none" spc="-200" normalizeH="0" baseline="0" noProof="0" dirty="0" err="1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블렌딩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애니메이션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상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/</a:t>
              </a:r>
              <a:r>
                <a:rPr lang="ko-KR" altLang="en-US" sz="2500" spc="-200">
                  <a:solidFill>
                    <a:srgbClr val="6B6862"/>
                  </a:solidFill>
                  <a:latin typeface="Pretendard Regular"/>
                </a:rPr>
                <a:t>하체 분리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FF12DC-E77C-8731-D84A-F25ECF5F8DC3}"/>
              </a:ext>
            </a:extLst>
          </p:cNvPr>
          <p:cNvGrpSpPr/>
          <p:nvPr/>
        </p:nvGrpSpPr>
        <p:grpSpPr>
          <a:xfrm>
            <a:off x="1631950" y="5029200"/>
            <a:ext cx="15024100" cy="1117600"/>
            <a:chOff x="1638300" y="4495800"/>
            <a:chExt cx="15024100" cy="1117600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7EF04367-704B-FCAE-52AB-2782952A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CCB73A44-D590-C3D5-2F9C-2620726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4495800"/>
              <a:ext cx="3695700" cy="1117600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7971032-D344-46E9-829F-0BAEEF6F90BF}"/>
                </a:ext>
              </a:extLst>
            </p:cNvPr>
            <p:cNvSpPr txBox="1"/>
            <p:nvPr/>
          </p:nvSpPr>
          <p:spPr>
            <a:xfrm>
              <a:off x="2413000" y="4813300"/>
              <a:ext cx="213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후처리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016A1511-E649-3D9C-A33C-F68ECE83E7E7}"/>
                </a:ext>
              </a:extLst>
            </p:cNvPr>
            <p:cNvSpPr txBox="1"/>
            <p:nvPr/>
          </p:nvSpPr>
          <p:spPr>
            <a:xfrm>
              <a:off x="5943600" y="48133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SSAO,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블룸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효과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모션 </a:t>
              </a:r>
              <a:r>
                <a:rPr lang="ko-KR" altLang="en-US" sz="2500" spc="-200" dirty="0" err="1">
                  <a:solidFill>
                    <a:srgbClr val="6B6862"/>
                  </a:solidFill>
                  <a:latin typeface="Pretendard Regular"/>
                </a:rPr>
                <a:t>블러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D61464-4E89-02BF-C1AD-9316D050BD8B}"/>
              </a:ext>
            </a:extLst>
          </p:cNvPr>
          <p:cNvGrpSpPr/>
          <p:nvPr/>
        </p:nvGrpSpPr>
        <p:grpSpPr>
          <a:xfrm>
            <a:off x="1631950" y="6819900"/>
            <a:ext cx="15024100" cy="1117600"/>
            <a:chOff x="1638300" y="5778500"/>
            <a:chExt cx="15024100" cy="1117600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9F54F23-62DD-CE6B-B829-4ABA9B85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5778500"/>
              <a:ext cx="14693900" cy="1117600"/>
            </a:xfrm>
            <a:prstGeom prst="rect">
              <a:avLst/>
            </a:prstGeom>
          </p:spPr>
        </p:pic>
        <p:pic>
          <p:nvPicPr>
            <p:cNvPr id="35" name="Picture 17">
              <a:extLst>
                <a:ext uri="{FF2B5EF4-FFF2-40B4-BE49-F238E27FC236}">
                  <a16:creationId xmlns:a16="http://schemas.microsoft.com/office/drawing/2014/main" id="{1CFFB262-1047-4A80-05E7-8A5BCD9F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00" y="5778500"/>
              <a:ext cx="3695700" cy="1117600"/>
            </a:xfrm>
            <a:prstGeom prst="rect">
              <a:avLst/>
            </a:prstGeom>
          </p:spPr>
        </p:pic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EE1EA27-2813-6E9C-6A38-FD8F89C0B8CB}"/>
                </a:ext>
              </a:extLst>
            </p:cNvPr>
            <p:cNvSpPr txBox="1"/>
            <p:nvPr/>
          </p:nvSpPr>
          <p:spPr>
            <a:xfrm>
              <a:off x="2413000" y="6108700"/>
              <a:ext cx="2146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/>
                  <a:ea typeface="+mn-ea"/>
                  <a:cs typeface="+mn-cs"/>
                </a:rPr>
                <a:t>서버</a:t>
              </a:r>
              <a:endParaRPr kumimoji="0" lang="en-US" sz="25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endParaRP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1824632B-D46F-CC91-4C2E-9C44A69C1A9E}"/>
                </a:ext>
              </a:extLst>
            </p:cNvPr>
            <p:cNvSpPr txBox="1"/>
            <p:nvPr/>
          </p:nvSpPr>
          <p:spPr>
            <a:xfrm>
              <a:off x="5943600" y="6108700"/>
              <a:ext cx="100711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IOCP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모델을 활용한 서버</a:t>
              </a:r>
              <a:r>
                <a:rPr kumimoji="0" lang="en-US" altLang="ko-KR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, </a:t>
              </a:r>
              <a:r>
                <a:rPr kumimoji="0" lang="ko-KR" altLang="en-US" sz="2500" b="0" i="0" u="none" strike="noStrike" kern="1200" cap="none" spc="-2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Regular"/>
                  <a:ea typeface="+mn-ea"/>
                  <a:cs typeface="+mn-cs"/>
                </a:rPr>
                <a:t>지연 보상 기술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F1F76-8AFF-60B8-F291-D642E76C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D971F3-7F1F-F47B-0E35-082A9BA5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1A46F3-A92A-F9BC-7B46-0119FF09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C352A6-F0E6-5FAB-9301-B6BF966E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B30F87-9310-D829-F256-9DD47B5F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28B603-E814-D1CD-3A1C-39EEF794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759D7A0-2840-2E98-3EF0-4BE7CB58104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4.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구성원 역할 분담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D6B55D-D0A4-5EB6-E5E0-5E630112D241}"/>
              </a:ext>
            </a:extLst>
          </p:cNvPr>
          <p:cNvGrpSpPr/>
          <p:nvPr/>
        </p:nvGrpSpPr>
        <p:grpSpPr>
          <a:xfrm>
            <a:off x="1904206" y="3422650"/>
            <a:ext cx="4483100" cy="4483100"/>
            <a:chOff x="3124200" y="3467100"/>
            <a:chExt cx="4483100" cy="448310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F8FBA7B9-84AA-1D81-3A4D-8DF385E4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200" y="3467100"/>
              <a:ext cx="4483100" cy="4483100"/>
            </a:xfrm>
            <a:prstGeom prst="rect">
              <a:avLst/>
            </a:prstGeom>
          </p:spPr>
        </p:pic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B395871-17A1-E102-9D93-6EFFE1A8EBAC}"/>
                </a:ext>
              </a:extLst>
            </p:cNvPr>
            <p:cNvSpPr txBox="1"/>
            <p:nvPr/>
          </p:nvSpPr>
          <p:spPr>
            <a:xfrm>
              <a:off x="4121150" y="4229100"/>
              <a:ext cx="25019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spc="-100" dirty="0">
                  <a:solidFill>
                    <a:srgbClr val="6B6862"/>
                  </a:solidFill>
                  <a:latin typeface="Pretendard SemiBold"/>
                </a:rPr>
                <a:t>김승범</a:t>
              </a:r>
              <a:endParaRPr lang="en-US" sz="2900" b="1" i="0" u="none" strike="noStrike" spc="-100" dirty="0">
                <a:solidFill>
                  <a:srgbClr val="6B6862"/>
                </a:solidFill>
                <a:latin typeface="Pretendard SemiBold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46D3FC88-7B2A-EDED-6741-84871CC8FED1}"/>
                </a:ext>
              </a:extLst>
            </p:cNvPr>
            <p:cNvSpPr txBox="1"/>
            <p:nvPr/>
          </p:nvSpPr>
          <p:spPr>
            <a:xfrm>
              <a:off x="3508772" y="5537201"/>
              <a:ext cx="3726656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게임 프레임워크 제작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스켈레톤 애니메이션</a:t>
              </a:r>
              <a:endParaRPr lang="en-US" altLang="ko-KR" sz="2500" b="1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애니메이션 </a:t>
              </a:r>
              <a:r>
                <a:rPr lang="ko-KR" altLang="en-US" sz="2500" b="1" spc="-100" dirty="0" err="1">
                  <a:solidFill>
                    <a:srgbClr val="6B6862">
                      <a:alpha val="74902"/>
                    </a:srgbClr>
                  </a:solidFill>
                  <a:latin typeface="Pretendard Regular"/>
                </a:rPr>
                <a:t>블렌딩</a:t>
              </a:r>
              <a:endParaRPr lang="en-US" altLang="ko-KR" sz="2500" b="1" i="0" u="none" strike="noStrike" spc="-100" dirty="0">
                <a:solidFill>
                  <a:srgbClr val="6B6862">
                    <a:alpha val="74902"/>
                  </a:srgbClr>
                </a:solidFill>
                <a:latin typeface="Pretendard Regula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28C98C-30AC-8435-7530-8C62A406B11B}"/>
              </a:ext>
            </a:extLst>
          </p:cNvPr>
          <p:cNvGrpSpPr/>
          <p:nvPr/>
        </p:nvGrpSpPr>
        <p:grpSpPr>
          <a:xfrm>
            <a:off x="6896100" y="3467100"/>
            <a:ext cx="4483100" cy="4483100"/>
            <a:chOff x="6896100" y="3467100"/>
            <a:chExt cx="4483100" cy="4483100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811D64C-24FA-3B65-29B3-F4D18623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67000"/>
            </a:blip>
            <a:stretch>
              <a:fillRect/>
            </a:stretch>
          </p:blipFill>
          <p:spPr>
            <a:xfrm>
              <a:off x="6896100" y="3467100"/>
              <a:ext cx="4483100" cy="4483100"/>
            </a:xfrm>
            <a:prstGeom prst="rect">
              <a:avLst/>
            </a:prstGeom>
          </p:spPr>
        </p:pic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AED9718-7471-D8F8-C1CF-A467967C822C}"/>
                </a:ext>
              </a:extLst>
            </p:cNvPr>
            <p:cNvSpPr txBox="1"/>
            <p:nvPr/>
          </p:nvSpPr>
          <p:spPr>
            <a:xfrm>
              <a:off x="7902575" y="4229100"/>
              <a:ext cx="24892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chemeClr val="bg1"/>
                  </a:solidFill>
                  <a:latin typeface="Pretendard SemiBold"/>
                </a:rPr>
                <a:t>김성준</a:t>
              </a:r>
              <a:endParaRPr lang="en-US" sz="2900" b="1" i="0" u="none" strike="noStrike" spc="-100" dirty="0">
                <a:solidFill>
                  <a:schemeClr val="bg1"/>
                </a:solidFill>
                <a:latin typeface="Pretendard SemiBold"/>
              </a:endParaRP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B8B5B967-B189-9341-EDDA-4EBADC05974D}"/>
                </a:ext>
              </a:extLst>
            </p:cNvPr>
            <p:cNvSpPr txBox="1"/>
            <p:nvPr/>
          </p:nvSpPr>
          <p:spPr>
            <a:xfrm>
              <a:off x="7075487" y="5422901"/>
              <a:ext cx="4149725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서버</a:t>
              </a:r>
              <a:r>
                <a:rPr lang="en-US" altLang="ko-KR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-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클라이언트 연결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네트워크 프레임워크 제작 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게임 로직 제작</a:t>
              </a:r>
              <a:endParaRPr lang="en-US" altLang="ko-KR" sz="2500" b="1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F87D53-592E-0ADA-0EFA-C8AC9487518F}"/>
              </a:ext>
            </a:extLst>
          </p:cNvPr>
          <p:cNvGrpSpPr/>
          <p:nvPr/>
        </p:nvGrpSpPr>
        <p:grpSpPr>
          <a:xfrm>
            <a:off x="11900694" y="3422650"/>
            <a:ext cx="4483100" cy="4483100"/>
            <a:chOff x="10668000" y="3467100"/>
            <a:chExt cx="4483100" cy="4483100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85B08B92-9FB2-117B-6DCE-9254261E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6000"/>
            </a:blip>
            <a:stretch>
              <a:fillRect/>
            </a:stretch>
          </p:blipFill>
          <p:spPr>
            <a:xfrm>
              <a:off x="10668000" y="3467100"/>
              <a:ext cx="4483100" cy="4483100"/>
            </a:xfrm>
            <a:prstGeom prst="rect">
              <a:avLst/>
            </a:prstGeom>
          </p:spPr>
        </p:pic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C94B0E2-3CEB-7BA9-AC7A-25BA08248895}"/>
                </a:ext>
              </a:extLst>
            </p:cNvPr>
            <p:cNvSpPr txBox="1"/>
            <p:nvPr/>
          </p:nvSpPr>
          <p:spPr>
            <a:xfrm>
              <a:off x="11664950" y="4273550"/>
              <a:ext cx="2501900" cy="520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4660"/>
                </a:lnSpc>
              </a:pPr>
              <a:r>
                <a:rPr lang="ko-KR" altLang="en-US" sz="2900" b="1" i="0" u="none" strike="noStrike" spc="-100" dirty="0">
                  <a:solidFill>
                    <a:srgbClr val="FFFFFF"/>
                  </a:solidFill>
                  <a:latin typeface="Pretendard SemiBold"/>
                </a:rPr>
                <a:t>정영기</a:t>
              </a:r>
              <a:endParaRPr lang="en-US" sz="2900" b="1" i="0" u="none" strike="noStrike" spc="-100" dirty="0">
                <a:solidFill>
                  <a:srgbClr val="FFFFFF"/>
                </a:solidFill>
                <a:latin typeface="Pretendard SemiBold"/>
              </a:endParaRP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7F95335-B53E-DD36-82FE-7C15EF59C347}"/>
                </a:ext>
              </a:extLst>
            </p:cNvPr>
            <p:cNvSpPr txBox="1"/>
            <p:nvPr/>
          </p:nvSpPr>
          <p:spPr>
            <a:xfrm>
              <a:off x="11334750" y="5461000"/>
              <a:ext cx="3149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그림자 매핑</a:t>
              </a:r>
              <a:r>
                <a:rPr lang="en-US" sz="2500" b="1" i="0" u="none" strike="noStrike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</a:t>
              </a:r>
            </a:p>
            <a:p>
              <a:pPr marL="342900" lvl="0" indent="-342900" algn="ctr">
                <a:lnSpc>
                  <a:spcPct val="143590"/>
                </a:lnSpc>
                <a:buFont typeface="+mj-lt"/>
                <a:buAutoNum type="arabicPeriod"/>
              </a:pPr>
              <a:r>
                <a:rPr lang="ko-KR" altLang="en-US" sz="2500" b="1" spc="-100" dirty="0" err="1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블룸</a:t>
              </a:r>
              <a:r>
                <a:rPr lang="ko-KR" altLang="en-US" sz="2500" b="1" spc="-100" dirty="0">
                  <a:solidFill>
                    <a:schemeClr val="bg1">
                      <a:alpha val="74902"/>
                    </a:schemeClr>
                  </a:solidFill>
                  <a:latin typeface="Pretendard Regular"/>
                </a:rPr>
                <a:t> 효과</a:t>
              </a:r>
              <a:endParaRPr lang="en-US" altLang="ko-KR" sz="2500" b="1" i="0" u="none" strike="noStrike" spc="-100" dirty="0">
                <a:solidFill>
                  <a:schemeClr val="bg1">
                    <a:alpha val="74902"/>
                  </a:schemeClr>
                </a:solidFill>
                <a:latin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7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200" dirty="0">
                <a:solidFill>
                  <a:srgbClr val="6B6862"/>
                </a:solidFill>
                <a:latin typeface="Pretendard SemiBold"/>
              </a:rPr>
              <a:t>5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–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클라이언트 </a:t>
            </a:r>
            <a:endParaRPr kumimoji="0" lang="en-US" altLang="ko-KR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04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349637-BB58-D77E-0830-3A531439C5E7}"/>
              </a:ext>
            </a:extLst>
          </p:cNvPr>
          <p:cNvGrpSpPr/>
          <p:nvPr/>
        </p:nvGrpSpPr>
        <p:grpSpPr>
          <a:xfrm>
            <a:off x="2043643" y="2584713"/>
            <a:ext cx="3581400" cy="6510832"/>
            <a:chOff x="1656862" y="2518868"/>
            <a:chExt cx="3581400" cy="65108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656862" y="5715000"/>
              <a:ext cx="3581400" cy="3314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0062" y="5575300"/>
              <a:ext cx="647700" cy="1270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206262" y="6388100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37912" y="7422692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3D 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애니메이션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B6F2638-60B1-E0EE-795C-6B2DF6B9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6862" y="2518868"/>
              <a:ext cx="3546461" cy="359725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D448F1-14FB-985B-F45C-796C7992D6F1}"/>
              </a:ext>
            </a:extLst>
          </p:cNvPr>
          <p:cNvGrpSpPr/>
          <p:nvPr/>
        </p:nvGrpSpPr>
        <p:grpSpPr>
          <a:xfrm>
            <a:off x="7546246" y="2584714"/>
            <a:ext cx="3591721" cy="6510831"/>
            <a:chOff x="7076279" y="2497016"/>
            <a:chExt cx="3591721" cy="6510831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30F33599-DF0D-F56B-6165-664150F1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7076279" y="5693147"/>
              <a:ext cx="3581400" cy="3314700"/>
            </a:xfrm>
            <a:prstGeom prst="rect">
              <a:avLst/>
            </a:prstGeom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D74851E6-212D-5E77-1CFA-1A0A729E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9479" y="5553447"/>
              <a:ext cx="647700" cy="1270000"/>
            </a:xfrm>
            <a:prstGeom prst="rect">
              <a:avLst/>
            </a:prstGeom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2231C673-2F73-C4F0-09C1-71F4B1490106}"/>
                </a:ext>
              </a:extLst>
            </p:cNvPr>
            <p:cNvSpPr txBox="1"/>
            <p:nvPr/>
          </p:nvSpPr>
          <p:spPr>
            <a:xfrm>
              <a:off x="8625679" y="6366247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20442462-C6A0-E586-5326-EA1411398278}"/>
                </a:ext>
              </a:extLst>
            </p:cNvPr>
            <p:cNvSpPr txBox="1"/>
            <p:nvPr/>
          </p:nvSpPr>
          <p:spPr>
            <a:xfrm>
              <a:off x="7475139" y="7408714"/>
              <a:ext cx="2796379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그림자 매핑</a:t>
              </a:r>
              <a:r>
                <a:rPr lang="en-US" altLang="ko-KR" sz="2300" spc="-100" dirty="0">
                  <a:solidFill>
                    <a:srgbClr val="6B6862"/>
                  </a:solidFill>
                  <a:latin typeface="Pretendard SemiBold"/>
                </a:rPr>
                <a:t>, </a:t>
              </a:r>
              <a:r>
                <a:rPr lang="ko-KR" altLang="en-US" sz="2300" spc="-100" dirty="0" err="1">
                  <a:solidFill>
                    <a:srgbClr val="6B6862"/>
                  </a:solidFill>
                  <a:latin typeface="Pretendard SemiBold"/>
                </a:rPr>
                <a:t>블룸</a:t>
              </a:r>
              <a:r>
                <a:rPr lang="ko-KR" altLang="en-US" sz="2300" spc="-100" dirty="0">
                  <a:solidFill>
                    <a:srgbClr val="6B6862"/>
                  </a:solidFill>
                  <a:latin typeface="Pretendard SemiBold"/>
                </a:rPr>
                <a:t> 효과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C7FE64-80E1-F05D-23DE-7E8AAED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600" y="2497016"/>
              <a:ext cx="3581400" cy="3625798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D500380-53FB-D8C0-9D7C-13B91A8D3C77}"/>
              </a:ext>
            </a:extLst>
          </p:cNvPr>
          <p:cNvGrpSpPr/>
          <p:nvPr/>
        </p:nvGrpSpPr>
        <p:grpSpPr>
          <a:xfrm>
            <a:off x="13059169" y="2584713"/>
            <a:ext cx="3591721" cy="6450597"/>
            <a:chOff x="10807700" y="2606585"/>
            <a:chExt cx="3591721" cy="6450597"/>
          </a:xfrm>
        </p:grpSpPr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29A3CC39-5CE6-B47B-495A-40CFAEA9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tretch>
              <a:fillRect/>
            </a:stretch>
          </p:blipFill>
          <p:spPr>
            <a:xfrm>
              <a:off x="10818021" y="5742482"/>
              <a:ext cx="3581400" cy="3314700"/>
            </a:xfrm>
            <a:prstGeom prst="rect">
              <a:avLst/>
            </a:prstGeom>
          </p:spPr>
        </p:pic>
        <p:pic>
          <p:nvPicPr>
            <p:cNvPr id="43" name="Picture 9">
              <a:extLst>
                <a:ext uri="{FF2B5EF4-FFF2-40B4-BE49-F238E27FC236}">
                  <a16:creationId xmlns:a16="http://schemas.microsoft.com/office/drawing/2014/main" id="{8A3EBE24-E949-4217-8AFC-BD296698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91221" y="5602782"/>
              <a:ext cx="647700" cy="1270000"/>
            </a:xfrm>
            <a:prstGeom prst="rect">
              <a:avLst/>
            </a:prstGeom>
          </p:spPr>
        </p:pic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60B8D4C2-AC6E-9272-FF17-880C158F2DFF}"/>
                </a:ext>
              </a:extLst>
            </p:cNvPr>
            <p:cNvSpPr txBox="1"/>
            <p:nvPr/>
          </p:nvSpPr>
          <p:spPr>
            <a:xfrm>
              <a:off x="12367421" y="6415582"/>
              <a:ext cx="482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90DE447-A685-231C-360B-9739F5FD116D}"/>
                </a:ext>
              </a:extLst>
            </p:cNvPr>
            <p:cNvSpPr txBox="1"/>
            <p:nvPr/>
          </p:nvSpPr>
          <p:spPr>
            <a:xfrm>
              <a:off x="11605421" y="7709968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환경 오브젝트 </a:t>
              </a:r>
              <a:endPara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300" spc="-100" noProof="0" dirty="0">
                <a:solidFill>
                  <a:srgbClr val="6B6862"/>
                </a:solidFill>
                <a:latin typeface="Pretendard SemiBold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4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잔디 </a:t>
              </a:r>
              <a:r>
                <a:rPr kumimoji="0" lang="en-US" altLang="ko-KR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100</a:t>
              </a:r>
              <a:r>
                <a:rPr kumimoji="0" lang="ko-KR" altLang="en-US" b="0" i="0" u="none" strike="noStrike" kern="1200" cap="none" spc="-100" normalizeH="0" baseline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만개</a:t>
              </a:r>
              <a:r>
                <a:rPr kumimoji="0" lang="ko-KR" alt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6B6862"/>
                  </a:solidFill>
                  <a:effectLst/>
                  <a:uLnTx/>
                  <a:uFillTx/>
                  <a:latin typeface="Pretendard SemiBold"/>
                  <a:ea typeface="+mn-ea"/>
                  <a:cs typeface="+mn-cs"/>
                </a:rPr>
                <a:t> 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EE1CB72-6F39-393A-D11A-8D25C659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07700" y="2606585"/>
              <a:ext cx="3581400" cy="3590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3D1A5-B00B-AF7B-219B-DC1F48FE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9C877B-688D-C191-10CF-2A6969AC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B52047-7A92-53B5-0B3E-D036E92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AC21BD-11D7-4BD8-7AB7-6CAFCBF37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783F46-17D6-74D4-A251-1B3B34F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244059-4449-C805-91BE-7129E997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1397E19-F1F4-A435-2436-3CF5F7089A8C}"/>
              </a:ext>
            </a:extLst>
          </p:cNvPr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5. </a:t>
            </a:r>
            <a:r>
              <a:rPr kumimoji="0" lang="ko-KR" altLang="en-US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개발 내용 </a:t>
            </a:r>
            <a:r>
              <a:rPr kumimoji="0" lang="en-US" altLang="ko-KR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60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6B6862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087C82-644E-6B3B-0E37-E0DB1403FB11}"/>
              </a:ext>
            </a:extLst>
          </p:cNvPr>
          <p:cNvGrpSpPr/>
          <p:nvPr/>
        </p:nvGrpSpPr>
        <p:grpSpPr>
          <a:xfrm>
            <a:off x="1638300" y="7200900"/>
            <a:ext cx="14693900" cy="1117600"/>
            <a:chOff x="1968500" y="4495800"/>
            <a:chExt cx="14693900" cy="1117600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E1C8F552-467E-A160-ABB3-3E66AEDF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000"/>
            </a:blip>
            <a:stretch>
              <a:fillRect/>
            </a:stretch>
          </p:blipFill>
          <p:spPr>
            <a:xfrm>
              <a:off x="1968500" y="4495800"/>
              <a:ext cx="14693900" cy="1117600"/>
            </a:xfrm>
            <a:prstGeom prst="rect">
              <a:avLst/>
            </a:prstGeom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8DFD167-D032-1DBF-F7B6-2BC5D46CD13B}"/>
                </a:ext>
              </a:extLst>
            </p:cNvPr>
            <p:cNvSpPr txBox="1"/>
            <p:nvPr/>
          </p:nvSpPr>
          <p:spPr>
            <a:xfrm>
              <a:off x="3924300" y="4832350"/>
              <a:ext cx="1013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435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500" spc="-200" dirty="0">
                  <a:solidFill>
                    <a:srgbClr val="6B6862"/>
                  </a:solidFill>
                  <a:latin typeface="Pretendard Regular"/>
                </a:rPr>
                <a:t>IOCP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서버 로직 구성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오브젝트 간 충돌 처리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, 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전투</a:t>
              </a:r>
              <a:r>
                <a:rPr lang="en-US" altLang="ko-KR" sz="2500" spc="-200" dirty="0">
                  <a:solidFill>
                    <a:srgbClr val="6B6862"/>
                  </a:solidFill>
                  <a:latin typeface="Pretendard Regular"/>
                </a:rPr>
                <a:t>-</a:t>
              </a:r>
              <a:r>
                <a:rPr lang="ko-KR" altLang="en-US" sz="2500" spc="-200" dirty="0">
                  <a:solidFill>
                    <a:srgbClr val="6B6862"/>
                  </a:solidFill>
                  <a:latin typeface="Pretendard Regular"/>
                </a:rPr>
                <a:t>아이템 사용 등 게임 로직 구현 </a:t>
              </a:r>
              <a:endParaRPr kumimoji="0" lang="en-US" sz="2500" b="0" i="0" u="none" strike="noStrike" kern="1200" cap="none" spc="-200" normalizeH="0" baseline="0" noProof="0" dirty="0">
                <a:ln>
                  <a:noFill/>
                </a:ln>
                <a:solidFill>
                  <a:srgbClr val="6B6862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353AF14-F79B-BD02-2C8E-E6C2B0180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689225"/>
            <a:ext cx="6406512" cy="4190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7E151-24A4-B658-B6F8-FEE28018A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589" y="2616725"/>
            <a:ext cx="3767022" cy="42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348</Words>
  <Application>Microsoft Office PowerPoint</Application>
  <PresentationFormat>사용자 지정</PresentationFormat>
  <Paragraphs>98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Medium</vt:lpstr>
      <vt:lpstr>Arial</vt:lpstr>
      <vt:lpstr>Pretendard ExtraBold</vt:lpstr>
      <vt:lpstr>Calibri</vt:lpstr>
      <vt:lpstr>Pretendard Bold</vt:lpstr>
      <vt:lpstr>Pretendard SemiBold</vt:lpstr>
      <vt:lpstr>Pretendard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SeungBeom Kim</dc:creator>
  <cp:lastModifiedBy>SeungBeom Kim</cp:lastModifiedBy>
  <cp:revision>12</cp:revision>
  <dcterms:created xsi:type="dcterms:W3CDTF">2006-08-16T00:00:00Z</dcterms:created>
  <dcterms:modified xsi:type="dcterms:W3CDTF">2025-05-07T16:56:37Z</dcterms:modified>
</cp:coreProperties>
</file>